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7" r:id="rId3"/>
    <p:sldId id="259" r:id="rId4"/>
    <p:sldId id="277" r:id="rId5"/>
    <p:sldId id="278" r:id="rId6"/>
    <p:sldId id="289" r:id="rId7"/>
    <p:sldId id="279" r:id="rId8"/>
    <p:sldId id="280" r:id="rId9"/>
    <p:sldId id="282" r:id="rId10"/>
    <p:sldId id="283" r:id="rId11"/>
    <p:sldId id="290" r:id="rId12"/>
    <p:sldId id="28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88007" autoAdjust="0"/>
  </p:normalViewPr>
  <p:slideViewPr>
    <p:cSldViewPr snapToGrid="0">
      <p:cViewPr>
        <p:scale>
          <a:sx n="50" d="100"/>
          <a:sy n="50" d="100"/>
        </p:scale>
        <p:origin x="564" y="36"/>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8525C-6B70-4616-9820-2CF82FFE2A79}" type="datetimeFigureOut">
              <a:rPr lang="en-GB" smtClean="0"/>
              <a:t>04/11/2017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lesson should take  2 – 2.5  hours: 1/  male/female differences (</a:t>
            </a:r>
            <a:r>
              <a:rPr lang="en-GB" baseline="0" dirty="0"/>
              <a:t> 20 mins)  2/  she or he? (10 –  15 mins)  3/  Opinions(10 – 15 mins)  4/ grammar summary (10 mins)  5/ Writing sentences (20 -30 mins) 6/ Vocabulary (20 mins) 7/ Reading (20-30 mins)</a:t>
            </a:r>
            <a:endParaRPr lang="en-GB" dirty="0"/>
          </a:p>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significance of the symbols – male &amp; female, Mars &amp; Venus. Elicit the activities for the lesson. Key: Speaking, Vocabulary, Grammar,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9    b) 3   c) 7   d) 10  e) 8   f) 5   g) 4  h) 1  </a:t>
            </a:r>
            <a:r>
              <a:rPr lang="en-GB" dirty="0" err="1"/>
              <a:t>i</a:t>
            </a:r>
            <a:r>
              <a:rPr lang="en-GB" dirty="0"/>
              <a:t>) 2  j) 6 k) 11</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3005079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work in  5 groups and read the same text - Text 1, 2, 3, 4 , or 5. They compare answers in groups and then one from  each group get together to share information. Key Text 1: 1) T 2) F 3) T 4) T 5) F</a:t>
            </a:r>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2011464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T  3) T  4) F  5) T</a:t>
            </a:r>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1443313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F  2) F  3)  F  4) T</a:t>
            </a:r>
          </a:p>
        </p:txBody>
      </p:sp>
      <p:sp>
        <p:nvSpPr>
          <p:cNvPr id="4" name="Slide Number Placeholder 3"/>
          <p:cNvSpPr>
            <a:spLocks noGrp="1"/>
          </p:cNvSpPr>
          <p:nvPr>
            <p:ph type="sldNum" sz="quarter" idx="10"/>
          </p:nvPr>
        </p:nvSpPr>
        <p:spPr/>
        <p:txBody>
          <a:bodyPr/>
          <a:lstStyle/>
          <a:p>
            <a:fld id="{93F6EEE3-AD53-41D3-B2BB-47C489C7D13C}" type="slidenum">
              <a:rPr lang="en-GB" smtClean="0"/>
              <a:t>7</a:t>
            </a:fld>
            <a:endParaRPr lang="en-GB"/>
          </a:p>
        </p:txBody>
      </p:sp>
    </p:spTree>
    <p:extLst>
      <p:ext uri="{BB962C8B-B14F-4D97-AF65-F5344CB8AC3E}">
        <p14:creationId xmlns:p14="http://schemas.microsoft.com/office/powerpoint/2010/main" val="2565965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T 4) T</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2777255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talkative  b) laconic  c)  perpetuate   d) snippets   e) conclusive f</a:t>
            </a:r>
            <a:r>
              <a:rPr lang="en-GB"/>
              <a:t>) discredited</a:t>
            </a:r>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12</a:t>
            </a:fld>
            <a:endParaRPr lang="en-GB"/>
          </a:p>
        </p:txBody>
      </p:sp>
    </p:spTree>
    <p:extLst>
      <p:ext uri="{BB962C8B-B14F-4D97-AF65-F5344CB8AC3E}">
        <p14:creationId xmlns:p14="http://schemas.microsoft.com/office/powerpoint/2010/main" val="823538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04/11/2017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04/11/2017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04/11/2017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04/11/2017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04/11/2017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04/11/2017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newint.org/columns/makingwaves/2017/10/01/jamila-afghan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a:bodyPr>
          <a:lstStyle/>
          <a:p>
            <a:r>
              <a:rPr lang="en-GB" sz="12000" b="1" dirty="0">
                <a:solidFill>
                  <a:srgbClr val="7030A0"/>
                </a:solidFill>
              </a:rPr>
              <a:t>Jamila Afghani</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dirty="0"/>
              <a:t>New Internationalist Ready Lesson</a:t>
            </a:r>
          </a:p>
          <a:p>
            <a:r>
              <a:rPr lang="en-GB" sz="14400" dirty="0"/>
              <a:t>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7" name="Picture 6">
            <a:extLst>
              <a:ext uri="{FF2B5EF4-FFF2-40B4-BE49-F238E27FC236}">
                <a16:creationId xmlns:a16="http://schemas.microsoft.com/office/drawing/2014/main" id="{D9DC17B9-E0EB-47F5-A42A-16D664EFEF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791" y="656534"/>
            <a:ext cx="4458287" cy="2340601"/>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1C6F3C-E0D3-49A4-AEE3-2DB1E270494F}"/>
              </a:ext>
            </a:extLst>
          </p:cNvPr>
          <p:cNvSpPr/>
          <p:nvPr/>
        </p:nvSpPr>
        <p:spPr>
          <a:xfrm>
            <a:off x="0" y="0"/>
            <a:ext cx="12020550" cy="5016758"/>
          </a:xfrm>
          <a:prstGeom prst="rect">
            <a:avLst/>
          </a:prstGeom>
        </p:spPr>
        <p:txBody>
          <a:bodyPr wrap="square">
            <a:spAutoFit/>
          </a:bodyPr>
          <a:lstStyle/>
          <a:p>
            <a:r>
              <a:rPr lang="en-GB" dirty="0"/>
              <a:t>‘</a:t>
            </a:r>
            <a:r>
              <a:rPr lang="en-GB" sz="3200" b="1" dirty="0"/>
              <a:t>The imam said good things about us. My cousins were no longer against me and they sent their daughters to my centre. Today we have 36 women’s centres in </a:t>
            </a:r>
            <a:r>
              <a:rPr lang="en-GB" sz="3200" b="1" dirty="0" err="1"/>
              <a:t>Ghazni</a:t>
            </a:r>
            <a:r>
              <a:rPr lang="en-GB" sz="3200" b="1" dirty="0"/>
              <a:t>,’ she says. And 20 per cent of mosques in Kabul now have a prayer room for women. </a:t>
            </a:r>
          </a:p>
          <a:p>
            <a:r>
              <a:rPr lang="en-GB" sz="3200" b="1" dirty="0"/>
              <a:t>With the help of other female Muslims, Afghani started what she calls ‘gender sensitivity training’ for imams. </a:t>
            </a:r>
          </a:p>
          <a:p>
            <a:r>
              <a:rPr lang="en-GB" sz="3200" b="1" dirty="0"/>
              <a:t>But her work is still dangerous. Recently, two of the imams who helped her were murdered. But she continues. ‘When you educate a woman, you educate their family. They share what they learn. That’s the way to an enlightened society.’ </a:t>
            </a:r>
          </a:p>
        </p:txBody>
      </p:sp>
    </p:spTree>
    <p:extLst>
      <p:ext uri="{BB962C8B-B14F-4D97-AF65-F5344CB8AC3E}">
        <p14:creationId xmlns:p14="http://schemas.microsoft.com/office/powerpoint/2010/main" val="2076783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95EC-4395-4F0B-8A57-9B2ACFF54C99}"/>
              </a:ext>
            </a:extLst>
          </p:cNvPr>
          <p:cNvSpPr>
            <a:spLocks noGrp="1"/>
          </p:cNvSpPr>
          <p:nvPr>
            <p:ph type="title"/>
          </p:nvPr>
        </p:nvSpPr>
        <p:spPr/>
        <p:txBody>
          <a:bodyPr/>
          <a:lstStyle/>
          <a:p>
            <a:r>
              <a:rPr lang="en-GB" b="1" dirty="0">
                <a:solidFill>
                  <a:srgbClr val="7030A0"/>
                </a:solidFill>
              </a:rPr>
              <a:t>Introducing Jamila Afghani to your class.</a:t>
            </a:r>
          </a:p>
        </p:txBody>
      </p:sp>
      <p:sp>
        <p:nvSpPr>
          <p:cNvPr id="3" name="Content Placeholder 2">
            <a:extLst>
              <a:ext uri="{FF2B5EF4-FFF2-40B4-BE49-F238E27FC236}">
                <a16:creationId xmlns:a16="http://schemas.microsoft.com/office/drawing/2014/main" id="{86E4A71F-2ABD-4934-A71B-36645D0D2587}"/>
              </a:ext>
            </a:extLst>
          </p:cNvPr>
          <p:cNvSpPr>
            <a:spLocks noGrp="1"/>
          </p:cNvSpPr>
          <p:nvPr>
            <p:ph idx="1"/>
          </p:nvPr>
        </p:nvSpPr>
        <p:spPr/>
        <p:txBody>
          <a:bodyPr>
            <a:normAutofit/>
          </a:bodyPr>
          <a:lstStyle/>
          <a:p>
            <a:pPr marL="0" indent="0" algn="just">
              <a:buNone/>
            </a:pPr>
            <a:r>
              <a:rPr lang="en-GB" sz="3600" b="1" dirty="0"/>
              <a:t>Jamila Afghani has come to talk to your class.  Write your introduction to her. Then practise saying it to other students:</a:t>
            </a:r>
          </a:p>
          <a:p>
            <a:pPr marL="0" indent="0" algn="just">
              <a:buNone/>
            </a:pPr>
            <a:endParaRPr lang="en-GB" sz="3600" b="1" dirty="0"/>
          </a:p>
          <a:p>
            <a:pPr marL="0" indent="0" algn="just">
              <a:buNone/>
            </a:pPr>
            <a:r>
              <a:rPr lang="en-GB" sz="3600" b="1" i="1" dirty="0"/>
              <a:t>“Hello everyone. We are very happy to have Jamila Afghani to talk to us. She…”</a:t>
            </a:r>
          </a:p>
        </p:txBody>
      </p:sp>
      <p:pic>
        <p:nvPicPr>
          <p:cNvPr id="4" name="Picture 3">
            <a:extLst>
              <a:ext uri="{FF2B5EF4-FFF2-40B4-BE49-F238E27FC236}">
                <a16:creationId xmlns:a16="http://schemas.microsoft.com/office/drawing/2014/main" id="{84E589DC-D7AD-4238-AC03-BD4F97F9AA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5504" y="365125"/>
            <a:ext cx="1895634" cy="995208"/>
          </a:xfrm>
          <a:prstGeom prst="rect">
            <a:avLst/>
          </a:prstGeom>
        </p:spPr>
      </p:pic>
    </p:spTree>
    <p:extLst>
      <p:ext uri="{BB962C8B-B14F-4D97-AF65-F5344CB8AC3E}">
        <p14:creationId xmlns:p14="http://schemas.microsoft.com/office/powerpoint/2010/main" val="3745646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FEF50-83BC-44D3-95FB-462D16BCB3DE}"/>
              </a:ext>
            </a:extLst>
          </p:cNvPr>
          <p:cNvSpPr>
            <a:spLocks noGrp="1"/>
          </p:cNvSpPr>
          <p:nvPr>
            <p:ph type="title"/>
          </p:nvPr>
        </p:nvSpPr>
        <p:spPr/>
        <p:txBody>
          <a:bodyPr/>
          <a:lstStyle/>
          <a:p>
            <a:r>
              <a:rPr lang="en-GB" b="1" dirty="0">
                <a:solidFill>
                  <a:srgbClr val="7030A0"/>
                </a:solidFill>
              </a:rPr>
              <a:t>Homework</a:t>
            </a:r>
          </a:p>
        </p:txBody>
      </p:sp>
      <p:sp>
        <p:nvSpPr>
          <p:cNvPr id="3" name="Content Placeholder 2">
            <a:extLst>
              <a:ext uri="{FF2B5EF4-FFF2-40B4-BE49-F238E27FC236}">
                <a16:creationId xmlns:a16="http://schemas.microsoft.com/office/drawing/2014/main" id="{511BC0F5-9C55-4E09-8AA2-D06E4D25C1D1}"/>
              </a:ext>
            </a:extLst>
          </p:cNvPr>
          <p:cNvSpPr>
            <a:spLocks noGrp="1"/>
          </p:cNvSpPr>
          <p:nvPr>
            <p:ph idx="1"/>
          </p:nvPr>
        </p:nvSpPr>
        <p:spPr>
          <a:xfrm>
            <a:off x="838200" y="1244185"/>
            <a:ext cx="11093970" cy="5726242"/>
          </a:xfrm>
        </p:spPr>
        <p:txBody>
          <a:bodyPr>
            <a:normAutofit/>
          </a:bodyPr>
          <a:lstStyle/>
          <a:p>
            <a:pPr marL="0" indent="0">
              <a:buNone/>
            </a:pPr>
            <a:r>
              <a:rPr lang="en-GB" sz="3800" b="1" dirty="0">
                <a:solidFill>
                  <a:srgbClr val="FF0000"/>
                </a:solidFill>
              </a:rPr>
              <a:t>Now read the original text: </a:t>
            </a:r>
            <a:endParaRPr lang="en-GB" b="1" dirty="0"/>
          </a:p>
          <a:p>
            <a:pPr marL="0" indent="0">
              <a:buNone/>
            </a:pPr>
            <a:r>
              <a:rPr lang="en-GB" b="1" dirty="0">
                <a:hlinkClick r:id="rId3"/>
              </a:rPr>
              <a:t>https://newint.org/columns/makingwaves/2017/10/01/jamila-afghani</a:t>
            </a:r>
            <a:endParaRPr lang="en-GB" b="1" dirty="0"/>
          </a:p>
          <a:p>
            <a:pPr marL="0" indent="0">
              <a:buNone/>
            </a:pPr>
            <a:r>
              <a:rPr lang="en-GB" sz="3800" b="1" dirty="0">
                <a:solidFill>
                  <a:srgbClr val="FF0000"/>
                </a:solidFill>
              </a:rPr>
              <a:t>and find words with these meanings:</a:t>
            </a:r>
            <a:endParaRPr lang="en-GB" b="1" dirty="0"/>
          </a:p>
          <a:p>
            <a:pPr marL="514350" indent="-514350">
              <a:buAutoNum type="alphaLcParenR"/>
            </a:pPr>
            <a:r>
              <a:rPr lang="en-GB" sz="3500" b="1" dirty="0"/>
              <a:t>a group of schools (paragraph 3)</a:t>
            </a:r>
          </a:p>
          <a:p>
            <a:pPr marL="514350" indent="-514350">
              <a:buAutoNum type="alphaLcParenR"/>
            </a:pPr>
            <a:r>
              <a:rPr lang="en-GB" sz="3500" b="1" dirty="0"/>
              <a:t>female control (paragraph 4)</a:t>
            </a:r>
          </a:p>
          <a:p>
            <a:pPr marL="514350" indent="-514350">
              <a:buAutoNum type="alphaLcParenR"/>
            </a:pPr>
            <a:r>
              <a:rPr lang="en-GB" sz="3500" b="1" dirty="0"/>
              <a:t>difficulties (paragraph 5)</a:t>
            </a:r>
          </a:p>
          <a:p>
            <a:pPr marL="514350" indent="-514350">
              <a:buAutoNum type="alphaLcParenR"/>
            </a:pPr>
            <a:r>
              <a:rPr lang="en-GB" sz="3500" b="1" dirty="0"/>
              <a:t>persuade (paragraph 9)</a:t>
            </a:r>
          </a:p>
          <a:p>
            <a:pPr marL="514350" indent="-514350">
              <a:buAutoNum type="alphaLcParenR"/>
            </a:pPr>
            <a:r>
              <a:rPr lang="en-GB" sz="3500" b="1" dirty="0"/>
              <a:t>very surprised (paragraph 11)</a:t>
            </a:r>
          </a:p>
          <a:p>
            <a:pPr marL="514350" indent="-514350">
              <a:buAutoNum type="alphaLcParenR"/>
            </a:pPr>
            <a:r>
              <a:rPr lang="en-GB" sz="3500" b="1" dirty="0"/>
              <a:t>helped (paragraph 15)</a:t>
            </a:r>
          </a:p>
          <a:p>
            <a:pPr marL="0" indent="0">
              <a:buNone/>
            </a:pPr>
            <a:endParaRPr lang="en-GB" dirty="0"/>
          </a:p>
        </p:txBody>
      </p:sp>
      <p:pic>
        <p:nvPicPr>
          <p:cNvPr id="6" name="Picture 5">
            <a:extLst>
              <a:ext uri="{FF2B5EF4-FFF2-40B4-BE49-F238E27FC236}">
                <a16:creationId xmlns:a16="http://schemas.microsoft.com/office/drawing/2014/main" id="{A70BF3E9-F441-4456-9677-6ADD2626DB4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58166" y="530302"/>
            <a:ext cx="1895634" cy="995208"/>
          </a:xfrm>
          <a:prstGeom prst="rect">
            <a:avLst/>
          </a:prstGeom>
        </p:spPr>
      </p:pic>
    </p:spTree>
    <p:extLst>
      <p:ext uri="{BB962C8B-B14F-4D97-AF65-F5344CB8AC3E}">
        <p14:creationId xmlns:p14="http://schemas.microsoft.com/office/powerpoint/2010/main" val="812151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a:t>
            </a:r>
            <a:r>
              <a:rPr lang="en-GB" sz="8800" b="1" dirty="0">
                <a:solidFill>
                  <a:srgbClr val="7030A0"/>
                </a:solidFill>
              </a:rPr>
              <a:t>This lesson:</a:t>
            </a:r>
          </a:p>
        </p:txBody>
      </p:sp>
      <p:sp>
        <p:nvSpPr>
          <p:cNvPr id="3" name="Content Placeholder 2"/>
          <p:cNvSpPr>
            <a:spLocks noGrp="1"/>
          </p:cNvSpPr>
          <p:nvPr>
            <p:ph idx="1"/>
          </p:nvPr>
        </p:nvSpPr>
        <p:spPr>
          <a:xfrm>
            <a:off x="1207167" y="1895964"/>
            <a:ext cx="10515600" cy="4351338"/>
          </a:xfrm>
        </p:spPr>
        <p:txBody>
          <a:bodyPr>
            <a:normAutofit/>
          </a:bodyPr>
          <a:lstStyle/>
          <a:p>
            <a:pPr marL="0" indent="0">
              <a:buNone/>
            </a:pPr>
            <a:r>
              <a:rPr lang="en-GB" sz="4800" dirty="0"/>
              <a:t>speaking                            vocabulary</a:t>
            </a:r>
          </a:p>
          <a:p>
            <a:pPr marL="0" indent="0">
              <a:buNone/>
            </a:pPr>
            <a:endParaRPr lang="en-GB" sz="4800" dirty="0"/>
          </a:p>
          <a:p>
            <a:pPr marL="0" indent="0">
              <a:buNone/>
            </a:pPr>
            <a:r>
              <a:rPr lang="en-GB" sz="4800" dirty="0"/>
              <a:t>                                                   </a:t>
            </a:r>
            <a:r>
              <a:rPr lang="en-GB" sz="4800" b="1" dirty="0">
                <a:solidFill>
                  <a:srgbClr val="FF0000"/>
                </a:solidFill>
                <a:latin typeface="Century Gothic" panose="020B0502020202020204" pitchFamily="34" charset="0"/>
              </a:rPr>
              <a:t>questions</a:t>
            </a:r>
          </a:p>
          <a:p>
            <a:pPr marL="0" indent="0">
              <a:buNone/>
            </a:pPr>
            <a:endParaRPr lang="en-GB" sz="4800" dirty="0"/>
          </a:p>
          <a:p>
            <a:pPr marL="0" indent="0">
              <a:buNone/>
            </a:pPr>
            <a:r>
              <a:rPr lang="en-GB" sz="4800" dirty="0"/>
              <a:t>reading                            writing</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898" y="1800225"/>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8910" y="407163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7003552" y="4294956"/>
            <a:ext cx="1736913" cy="2216301"/>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153" y="1570222"/>
            <a:ext cx="2729947" cy="1507755"/>
          </a:xfrm>
          <a:prstGeom prst="rect">
            <a:avLst/>
          </a:prstGeom>
        </p:spPr>
      </p:pic>
      <p:cxnSp>
        <p:nvCxnSpPr>
          <p:cNvPr id="17" name="Straight Connector 16">
            <a:extLst>
              <a:ext uri="{FF2B5EF4-FFF2-40B4-BE49-F238E27FC236}">
                <a16:creationId xmlns:a16="http://schemas.microsoft.com/office/drawing/2014/main" id="{D7829DAD-4D14-4914-BA3B-B69672E956D8}"/>
              </a:ext>
            </a:extLst>
          </p:cNvPr>
          <p:cNvCxnSpPr>
            <a:cxnSpLocks/>
          </p:cNvCxnSpPr>
          <p:nvPr/>
        </p:nvCxnSpPr>
        <p:spPr>
          <a:xfrm flipV="1">
            <a:off x="5714985" y="2985962"/>
            <a:ext cx="1844537" cy="6508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72DFEC1-41DA-44B9-93C7-0CF6B8EA8A4A}"/>
              </a:ext>
            </a:extLst>
          </p:cNvPr>
          <p:cNvCxnSpPr>
            <a:cxnSpLocks/>
          </p:cNvCxnSpPr>
          <p:nvPr/>
        </p:nvCxnSpPr>
        <p:spPr>
          <a:xfrm flipV="1">
            <a:off x="5810396" y="3892930"/>
            <a:ext cx="2599494" cy="483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D6EB4A-ABFA-4EFF-BD0B-3A27F6B99E3E}"/>
              </a:ext>
            </a:extLst>
          </p:cNvPr>
          <p:cNvCxnSpPr>
            <a:cxnSpLocks/>
          </p:cNvCxnSpPr>
          <p:nvPr/>
        </p:nvCxnSpPr>
        <p:spPr>
          <a:xfrm flipH="1">
            <a:off x="3077687" y="4130578"/>
            <a:ext cx="1338965" cy="83164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43FDDD-83B8-4700-B31E-6A9B16818FBF}"/>
              </a:ext>
            </a:extLst>
          </p:cNvPr>
          <p:cNvCxnSpPr>
            <a:cxnSpLocks/>
          </p:cNvCxnSpPr>
          <p:nvPr/>
        </p:nvCxnSpPr>
        <p:spPr>
          <a:xfrm>
            <a:off x="5537069" y="4314701"/>
            <a:ext cx="1135835" cy="647519"/>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B1030AAC-46C2-4CBC-BA81-7C633AF068C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40754" y="3216855"/>
            <a:ext cx="1895634" cy="995208"/>
          </a:xfrm>
          <a:prstGeom prst="rect">
            <a:avLst/>
          </a:prstGeom>
        </p:spPr>
      </p:pic>
      <p:cxnSp>
        <p:nvCxnSpPr>
          <p:cNvPr id="22" name="Straight Connector 21">
            <a:extLst>
              <a:ext uri="{FF2B5EF4-FFF2-40B4-BE49-F238E27FC236}">
                <a16:creationId xmlns:a16="http://schemas.microsoft.com/office/drawing/2014/main" id="{8AAF4853-220F-4617-9642-67896264743A}"/>
              </a:ext>
            </a:extLst>
          </p:cNvPr>
          <p:cNvCxnSpPr/>
          <p:nvPr/>
        </p:nvCxnSpPr>
        <p:spPr>
          <a:xfrm flipH="1" flipV="1">
            <a:off x="3347735" y="2985961"/>
            <a:ext cx="1471915" cy="6508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5948" y="168442"/>
            <a:ext cx="5775798" cy="422401"/>
          </a:xfrm>
        </p:spPr>
        <p:txBody>
          <a:bodyPr>
            <a:normAutofit fontScale="90000"/>
          </a:bodyPr>
          <a:lstStyle/>
          <a:p>
            <a:r>
              <a:rPr lang="en-GB" sz="3600" b="1" dirty="0"/>
              <a:t>      Match definitions to the words:</a:t>
            </a:r>
          </a:p>
        </p:txBody>
      </p:sp>
      <p:sp>
        <p:nvSpPr>
          <p:cNvPr id="4" name="Content Placeholder 3"/>
          <p:cNvSpPr>
            <a:spLocks noGrp="1"/>
          </p:cNvSpPr>
          <p:nvPr>
            <p:ph sz="half" idx="1"/>
          </p:nvPr>
        </p:nvSpPr>
        <p:spPr>
          <a:xfrm>
            <a:off x="332686" y="168442"/>
            <a:ext cx="7012494" cy="6412240"/>
          </a:xfrm>
        </p:spPr>
        <p:txBody>
          <a:bodyPr>
            <a:noAutofit/>
          </a:bodyPr>
          <a:lstStyle/>
          <a:p>
            <a:pPr marL="742950" indent="-742950">
              <a:buAutoNum type="alphaLcParenR"/>
            </a:pPr>
            <a:r>
              <a:rPr lang="en-GB" sz="3000" b="1" dirty="0">
                <a:solidFill>
                  <a:srgbClr val="FF0000"/>
                </a:solidFill>
              </a:rPr>
              <a:t>campaigner </a:t>
            </a:r>
          </a:p>
          <a:p>
            <a:pPr marL="742950" indent="-742950">
              <a:buAutoNum type="alphaLcParenR"/>
            </a:pPr>
            <a:r>
              <a:rPr lang="en-GB" sz="3000" b="1" dirty="0">
                <a:solidFill>
                  <a:srgbClr val="FF0000"/>
                </a:solidFill>
              </a:rPr>
              <a:t>imam</a:t>
            </a:r>
          </a:p>
          <a:p>
            <a:pPr marL="742950" indent="-742950">
              <a:buAutoNum type="alphaLcParenR"/>
            </a:pPr>
            <a:r>
              <a:rPr lang="en-GB" sz="3000" b="1" dirty="0">
                <a:solidFill>
                  <a:srgbClr val="FF0000"/>
                </a:solidFill>
              </a:rPr>
              <a:t>a threat</a:t>
            </a:r>
          </a:p>
          <a:p>
            <a:pPr marL="742950" indent="-742950">
              <a:buAutoNum type="alphaLcParenR"/>
            </a:pPr>
            <a:r>
              <a:rPr lang="en-GB" sz="3000" b="1" dirty="0">
                <a:solidFill>
                  <a:srgbClr val="FF0000"/>
                </a:solidFill>
              </a:rPr>
              <a:t>literacy</a:t>
            </a:r>
          </a:p>
          <a:p>
            <a:pPr marL="742950" indent="-742950">
              <a:buAutoNum type="alphaLcParenR"/>
            </a:pPr>
            <a:r>
              <a:rPr lang="en-GB" sz="3000" b="1" dirty="0">
                <a:solidFill>
                  <a:srgbClr val="FF0000"/>
                </a:solidFill>
              </a:rPr>
              <a:t>to ban</a:t>
            </a:r>
          </a:p>
          <a:p>
            <a:pPr marL="742950" indent="-742950">
              <a:buAutoNum type="alphaLcParenR"/>
            </a:pPr>
            <a:r>
              <a:rPr lang="en-GB" sz="3000" b="1" dirty="0">
                <a:solidFill>
                  <a:srgbClr val="FF0000"/>
                </a:solidFill>
              </a:rPr>
              <a:t>domestic</a:t>
            </a:r>
          </a:p>
          <a:p>
            <a:pPr marL="742950" indent="-742950">
              <a:buAutoNum type="alphaLcParenR"/>
            </a:pPr>
            <a:r>
              <a:rPr lang="en-GB" sz="3000" b="1" dirty="0">
                <a:solidFill>
                  <a:srgbClr val="FF0000"/>
                </a:solidFill>
              </a:rPr>
              <a:t>to escape</a:t>
            </a:r>
          </a:p>
          <a:p>
            <a:pPr marL="742950" indent="-742950">
              <a:buAutoNum type="alphaLcParenR"/>
            </a:pPr>
            <a:r>
              <a:rPr lang="en-GB" sz="3000" b="1" dirty="0">
                <a:solidFill>
                  <a:srgbClr val="FF0000"/>
                </a:solidFill>
              </a:rPr>
              <a:t>sewing</a:t>
            </a:r>
          </a:p>
          <a:p>
            <a:pPr marL="742950" indent="-742950">
              <a:buAutoNum type="alphaLcParenR"/>
            </a:pPr>
            <a:r>
              <a:rPr lang="en-GB" sz="3000" b="1" dirty="0">
                <a:solidFill>
                  <a:srgbClr val="FF0000"/>
                </a:solidFill>
              </a:rPr>
              <a:t>tailoring</a:t>
            </a:r>
          </a:p>
          <a:p>
            <a:pPr marL="742950" indent="-742950">
              <a:buAutoNum type="alphaLcParenR"/>
            </a:pPr>
            <a:r>
              <a:rPr lang="en-GB" sz="3000" b="1" dirty="0">
                <a:solidFill>
                  <a:srgbClr val="FF0000"/>
                </a:solidFill>
              </a:rPr>
              <a:t>embarrassed</a:t>
            </a:r>
          </a:p>
          <a:p>
            <a:pPr marL="0" indent="0">
              <a:buNone/>
            </a:pPr>
            <a:endParaRPr lang="en-GB" sz="3000" b="1" dirty="0">
              <a:solidFill>
                <a:srgbClr val="FF0000"/>
              </a:solidFill>
            </a:endParaRPr>
          </a:p>
        </p:txBody>
      </p:sp>
      <p:sp>
        <p:nvSpPr>
          <p:cNvPr id="5" name="Content Placeholder 4"/>
          <p:cNvSpPr>
            <a:spLocks noGrp="1"/>
          </p:cNvSpPr>
          <p:nvPr>
            <p:ph sz="half" idx="2"/>
          </p:nvPr>
        </p:nvSpPr>
        <p:spPr>
          <a:xfrm>
            <a:off x="7345180" y="590843"/>
            <a:ext cx="4606566" cy="6105379"/>
          </a:xfrm>
        </p:spPr>
        <p:txBody>
          <a:bodyPr>
            <a:normAutofit fontScale="85000" lnSpcReduction="20000"/>
          </a:bodyPr>
          <a:lstStyle/>
          <a:p>
            <a:pPr marL="742950" indent="-742950">
              <a:buAutoNum type="arabicParenR"/>
            </a:pPr>
            <a:r>
              <a:rPr lang="en-GB" sz="3200" b="1" dirty="0">
                <a:solidFill>
                  <a:srgbClr val="7030A0"/>
                </a:solidFill>
              </a:rPr>
              <a:t>a warning</a:t>
            </a:r>
          </a:p>
          <a:p>
            <a:pPr marL="742950" indent="-742950">
              <a:buAutoNum type="arabicParenR"/>
            </a:pPr>
            <a:r>
              <a:rPr lang="en-GB" sz="3200" b="1" dirty="0">
                <a:solidFill>
                  <a:srgbClr val="7030A0"/>
                </a:solidFill>
              </a:rPr>
              <a:t>to stop an action</a:t>
            </a:r>
          </a:p>
          <a:p>
            <a:pPr marL="742950" indent="-742950">
              <a:buAutoNum type="arabicParenR"/>
            </a:pPr>
            <a:r>
              <a:rPr lang="en-GB" sz="3200" b="1" dirty="0">
                <a:solidFill>
                  <a:srgbClr val="7030A0"/>
                </a:solidFill>
              </a:rPr>
              <a:t>In the home</a:t>
            </a:r>
          </a:p>
          <a:p>
            <a:pPr marL="742950" indent="-742950">
              <a:buAutoNum type="arabicParenR"/>
            </a:pPr>
            <a:r>
              <a:rPr lang="en-GB" sz="3200" b="1" dirty="0">
                <a:solidFill>
                  <a:srgbClr val="7030A0"/>
                </a:solidFill>
              </a:rPr>
              <a:t>making clothes</a:t>
            </a:r>
          </a:p>
          <a:p>
            <a:pPr marL="742950" indent="-742950">
              <a:buAutoNum type="arabicParenR"/>
            </a:pPr>
            <a:r>
              <a:rPr lang="en-GB" sz="3200" b="1" dirty="0">
                <a:solidFill>
                  <a:srgbClr val="7030A0"/>
                </a:solidFill>
              </a:rPr>
              <a:t>confused or uncomfortable</a:t>
            </a:r>
          </a:p>
          <a:p>
            <a:pPr marL="742950" indent="-742950">
              <a:buAutoNum type="arabicParenR"/>
            </a:pPr>
            <a:r>
              <a:rPr lang="en-GB" sz="3200" b="1" dirty="0">
                <a:solidFill>
                  <a:srgbClr val="7030A0"/>
                </a:solidFill>
              </a:rPr>
              <a:t>someone who works hard to make changes</a:t>
            </a:r>
          </a:p>
          <a:p>
            <a:pPr marL="742950" indent="-742950">
              <a:buAutoNum type="arabicParenR"/>
            </a:pPr>
            <a:r>
              <a:rPr lang="en-GB" sz="3200" b="1" dirty="0">
                <a:solidFill>
                  <a:srgbClr val="7030A0"/>
                </a:solidFill>
              </a:rPr>
              <a:t>to run away from</a:t>
            </a:r>
          </a:p>
          <a:p>
            <a:pPr marL="742950" indent="-742950">
              <a:buAutoNum type="arabicParenR"/>
            </a:pPr>
            <a:r>
              <a:rPr lang="en-GB" sz="3200" b="1" dirty="0">
                <a:solidFill>
                  <a:srgbClr val="7030A0"/>
                </a:solidFill>
              </a:rPr>
              <a:t>s</a:t>
            </a:r>
          </a:p>
          <a:p>
            <a:pPr marL="742950" indent="-742950">
              <a:buAutoNum type="arabicParenR"/>
            </a:pPr>
            <a:endParaRPr lang="en-GB" sz="3200" b="1" dirty="0">
              <a:solidFill>
                <a:srgbClr val="7030A0"/>
              </a:solidFill>
            </a:endParaRPr>
          </a:p>
          <a:p>
            <a:pPr marL="0" indent="0">
              <a:buNone/>
            </a:pPr>
            <a:endParaRPr lang="en-GB" sz="3200" b="1" dirty="0">
              <a:solidFill>
                <a:srgbClr val="7030A0"/>
              </a:solidFill>
            </a:endParaRPr>
          </a:p>
          <a:p>
            <a:pPr marL="742950" indent="-742950">
              <a:buAutoNum type="arabicParenR"/>
            </a:pPr>
            <a:endParaRPr lang="en-GB" sz="3200" b="1" dirty="0">
              <a:solidFill>
                <a:srgbClr val="7030A0"/>
              </a:solidFill>
            </a:endParaRPr>
          </a:p>
          <a:p>
            <a:pPr marL="514350" indent="-514350">
              <a:buAutoNum type="arabicParenR" startAt="9"/>
            </a:pPr>
            <a:r>
              <a:rPr lang="en-GB" sz="3200" b="1" dirty="0">
                <a:solidFill>
                  <a:srgbClr val="7030A0"/>
                </a:solidFill>
              </a:rPr>
              <a:t>reading and writing</a:t>
            </a:r>
          </a:p>
          <a:p>
            <a:pPr marL="0" indent="0">
              <a:buNone/>
            </a:pPr>
            <a:r>
              <a:rPr lang="en-GB" sz="3200" b="1" dirty="0">
                <a:solidFill>
                  <a:srgbClr val="7030A0"/>
                </a:solidFill>
              </a:rPr>
              <a:t>10) Muslim leader</a:t>
            </a:r>
          </a:p>
          <a:p>
            <a:pPr marL="742950" indent="-742950">
              <a:buAutoNum type="arabicParenR"/>
            </a:pPr>
            <a:endParaRPr lang="en-GB" sz="3200" b="1" dirty="0">
              <a:solidFill>
                <a:srgbClr val="7030A0"/>
              </a:solidFill>
            </a:endParaRPr>
          </a:p>
        </p:txBody>
      </p:sp>
      <p:pic>
        <p:nvPicPr>
          <p:cNvPr id="7" name="Picture 6">
            <a:extLst>
              <a:ext uri="{FF2B5EF4-FFF2-40B4-BE49-F238E27FC236}">
                <a16:creationId xmlns:a16="http://schemas.microsoft.com/office/drawing/2014/main" id="{20C418CA-EFF4-495A-938D-9FFB39B23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3642" y="5811077"/>
            <a:ext cx="1685991" cy="885145"/>
          </a:xfrm>
          <a:prstGeom prst="rect">
            <a:avLst/>
          </a:prstGeom>
        </p:spPr>
      </p:pic>
      <p:sp>
        <p:nvSpPr>
          <p:cNvPr id="3" name="AutoShape 2" descr="Image result for Sewing Clip Art">
            <a:extLst>
              <a:ext uri="{FF2B5EF4-FFF2-40B4-BE49-F238E27FC236}">
                <a16:creationId xmlns:a16="http://schemas.microsoft.com/office/drawing/2014/main" id="{9AEDDD2B-859A-474E-84B4-2DDF57253054}"/>
              </a:ext>
            </a:extLst>
          </p:cNvPr>
          <p:cNvSpPr>
            <a:spLocks noChangeAspect="1" noChangeArrowheads="1"/>
          </p:cNvSpPr>
          <p:nvPr/>
        </p:nvSpPr>
        <p:spPr bwMode="auto">
          <a:xfrm>
            <a:off x="5481638" y="2538413"/>
            <a:ext cx="1228725" cy="17811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descr="Image result for Sewing Clip Art">
            <a:extLst>
              <a:ext uri="{FF2B5EF4-FFF2-40B4-BE49-F238E27FC236}">
                <a16:creationId xmlns:a16="http://schemas.microsoft.com/office/drawing/2014/main" id="{614967B8-145D-43F7-BC9A-15FB1666BE16}"/>
              </a:ext>
            </a:extLst>
          </p:cNvPr>
          <p:cNvSpPr>
            <a:spLocks noChangeAspect="1" noChangeArrowheads="1"/>
          </p:cNvSpPr>
          <p:nvPr/>
        </p:nvSpPr>
        <p:spPr bwMode="auto">
          <a:xfrm>
            <a:off x="5634038" y="2690813"/>
            <a:ext cx="1228725" cy="17811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a:extLst>
              <a:ext uri="{FF2B5EF4-FFF2-40B4-BE49-F238E27FC236}">
                <a16:creationId xmlns:a16="http://schemas.microsoft.com/office/drawing/2014/main" id="{F68318CB-7E09-4C17-92DD-D06DD1D7C1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1995" y="4145436"/>
            <a:ext cx="1359140" cy="1352378"/>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80D9-7F91-42F4-B6EB-D0383C5AC113}"/>
              </a:ext>
            </a:extLst>
          </p:cNvPr>
          <p:cNvSpPr>
            <a:spLocks noGrp="1"/>
          </p:cNvSpPr>
          <p:nvPr>
            <p:ph type="title"/>
          </p:nvPr>
        </p:nvSpPr>
        <p:spPr>
          <a:xfrm>
            <a:off x="838200" y="365125"/>
            <a:ext cx="10515600" cy="1177925"/>
          </a:xfrm>
        </p:spPr>
        <p:txBody>
          <a:bodyPr>
            <a:normAutofit fontScale="90000"/>
          </a:bodyPr>
          <a:lstStyle/>
          <a:p>
            <a:br>
              <a:rPr lang="en-GB" b="1" dirty="0"/>
            </a:br>
            <a:br>
              <a:rPr lang="en-GB" b="1" dirty="0"/>
            </a:br>
            <a:r>
              <a:rPr lang="en-GB" b="1" dirty="0">
                <a:solidFill>
                  <a:srgbClr val="7030A0"/>
                </a:solidFill>
              </a:rPr>
              <a:t>What do you think? True or false? Discuss with a neighbour. Then read and check:</a:t>
            </a:r>
            <a:br>
              <a:rPr lang="en-GB" b="1" dirty="0"/>
            </a:br>
            <a:br>
              <a:rPr lang="en-GB" dirty="0"/>
            </a:br>
            <a:endParaRPr lang="en-GB" dirty="0"/>
          </a:p>
        </p:txBody>
      </p:sp>
      <p:sp>
        <p:nvSpPr>
          <p:cNvPr id="3" name="Content Placeholder 2">
            <a:extLst>
              <a:ext uri="{FF2B5EF4-FFF2-40B4-BE49-F238E27FC236}">
                <a16:creationId xmlns:a16="http://schemas.microsoft.com/office/drawing/2014/main" id="{67F595A3-98BC-4EA7-B31D-0D85F35348DC}"/>
              </a:ext>
            </a:extLst>
          </p:cNvPr>
          <p:cNvSpPr>
            <a:spLocks noGrp="1"/>
          </p:cNvSpPr>
          <p:nvPr>
            <p:ph idx="1"/>
          </p:nvPr>
        </p:nvSpPr>
        <p:spPr>
          <a:xfrm>
            <a:off x="838200" y="1695449"/>
            <a:ext cx="10515600" cy="4481513"/>
          </a:xfrm>
        </p:spPr>
        <p:txBody>
          <a:bodyPr>
            <a:noAutofit/>
          </a:bodyPr>
          <a:lstStyle/>
          <a:p>
            <a:pPr marL="514350" indent="-514350">
              <a:buAutoNum type="arabicParenR"/>
            </a:pPr>
            <a:endParaRPr lang="en-GB" sz="4000" b="1" dirty="0"/>
          </a:p>
          <a:p>
            <a:pPr marL="514350" indent="-514350">
              <a:buAutoNum type="arabicParenR"/>
            </a:pPr>
            <a:r>
              <a:rPr lang="en-GB" sz="4000" b="1" dirty="0"/>
              <a:t>Jamila Afghani works for women’s rights.</a:t>
            </a:r>
          </a:p>
          <a:p>
            <a:pPr marL="514350" indent="-514350">
              <a:buAutoNum type="arabicParenR"/>
            </a:pPr>
            <a:r>
              <a:rPr lang="en-GB" sz="4000" b="1" dirty="0"/>
              <a:t>She is from Afghanistan.</a:t>
            </a:r>
          </a:p>
          <a:p>
            <a:pPr marL="514350" indent="-514350">
              <a:buAutoNum type="arabicParenR"/>
            </a:pPr>
            <a:r>
              <a:rPr lang="en-GB" sz="4000" b="1" dirty="0"/>
              <a:t>Her work is dangerous.</a:t>
            </a:r>
          </a:p>
          <a:p>
            <a:pPr marL="514350" indent="-514350">
              <a:buAutoNum type="arabicParenR"/>
            </a:pPr>
            <a:r>
              <a:rPr lang="en-GB" sz="4000" b="1" dirty="0"/>
              <a:t>She helps a small group of women to read and write.</a:t>
            </a:r>
          </a:p>
          <a:p>
            <a:pPr marL="514350" indent="-514350">
              <a:buAutoNum type="arabicParenR"/>
            </a:pPr>
            <a:endParaRPr lang="en-GB" sz="4000" b="1" dirty="0"/>
          </a:p>
          <a:p>
            <a:pPr marL="514350" indent="-514350">
              <a:buAutoNum type="arabicParenR"/>
            </a:pPr>
            <a:endParaRPr lang="en-GB" sz="4000" dirty="0"/>
          </a:p>
        </p:txBody>
      </p:sp>
      <p:pic>
        <p:nvPicPr>
          <p:cNvPr id="5" name="Picture 4">
            <a:extLst>
              <a:ext uri="{FF2B5EF4-FFF2-40B4-BE49-F238E27FC236}">
                <a16:creationId xmlns:a16="http://schemas.microsoft.com/office/drawing/2014/main" id="{F98CA4B7-797D-4BDE-AE89-3A816E11DF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46454" y="1121646"/>
            <a:ext cx="1895634" cy="995208"/>
          </a:xfrm>
          <a:prstGeom prst="rect">
            <a:avLst/>
          </a:prstGeom>
        </p:spPr>
      </p:pic>
    </p:spTree>
    <p:extLst>
      <p:ext uri="{BB962C8B-B14F-4D97-AF65-F5344CB8AC3E}">
        <p14:creationId xmlns:p14="http://schemas.microsoft.com/office/powerpoint/2010/main" val="1720289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6740307"/>
          </a:xfrm>
          <a:prstGeom prst="rect">
            <a:avLst/>
          </a:prstGeom>
        </p:spPr>
        <p:txBody>
          <a:bodyPr wrap="square">
            <a:spAutoFit/>
          </a:bodyPr>
          <a:lstStyle/>
          <a:p>
            <a:r>
              <a:rPr lang="en-GB" sz="3600" i="1" dirty="0" err="1"/>
              <a:t>Beena</a:t>
            </a:r>
            <a:r>
              <a:rPr lang="en-GB" sz="3600" i="1" dirty="0"/>
              <a:t> Nadeem talks to Jamila Afghani, who is an Afghan campaigner for women’s education and rights.</a:t>
            </a:r>
            <a:r>
              <a:rPr lang="en-GB" sz="3600" dirty="0"/>
              <a:t> </a:t>
            </a:r>
          </a:p>
          <a:p>
            <a:r>
              <a:rPr lang="en-GB" sz="3600" dirty="0"/>
              <a:t>‘Every day, me and my family get death threats. It’s been worse in the past five years,’ says Jamila Afghani and she smiles. ‘I am afraid I will not live to finish my work.’ </a:t>
            </a:r>
          </a:p>
          <a:p>
            <a:r>
              <a:rPr lang="en-GB" sz="3600" dirty="0"/>
              <a:t>For many years, Jamila Afghani fought for women’s rights in one of the most difficult countries in the world: Afghanistan. She’s brought changes in women’s literacy. Literacy is the answer, she says, to real education. </a:t>
            </a:r>
          </a:p>
          <a:p>
            <a:r>
              <a:rPr lang="en-GB" sz="3600" dirty="0"/>
              <a:t>Since 2001 she has started a group of schools under her foundation, Noor, which means ‘light’. 60,000 women have learned to read and write along with other skills.</a:t>
            </a:r>
          </a:p>
        </p:txBody>
      </p:sp>
    </p:spTree>
    <p:extLst>
      <p:ext uri="{BB962C8B-B14F-4D97-AF65-F5344CB8AC3E}">
        <p14:creationId xmlns:p14="http://schemas.microsoft.com/office/powerpoint/2010/main" val="3272845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87BB2-CC72-4634-A348-C702D8653945}"/>
              </a:ext>
            </a:extLst>
          </p:cNvPr>
          <p:cNvSpPr>
            <a:spLocks noGrp="1"/>
          </p:cNvSpPr>
          <p:nvPr>
            <p:ph type="title"/>
          </p:nvPr>
        </p:nvSpPr>
        <p:spPr/>
        <p:txBody>
          <a:bodyPr/>
          <a:lstStyle/>
          <a:p>
            <a:r>
              <a:rPr lang="en-GB" b="1" dirty="0">
                <a:solidFill>
                  <a:srgbClr val="7030A0"/>
                </a:solidFill>
              </a:rPr>
              <a:t>Put the words in the questions in the right order. Then read to find the answers:</a:t>
            </a:r>
          </a:p>
        </p:txBody>
      </p:sp>
      <p:sp>
        <p:nvSpPr>
          <p:cNvPr id="3" name="Content Placeholder 2">
            <a:extLst>
              <a:ext uri="{FF2B5EF4-FFF2-40B4-BE49-F238E27FC236}">
                <a16:creationId xmlns:a16="http://schemas.microsoft.com/office/drawing/2014/main" id="{8A89E5CB-B6C7-4618-8498-3F3CCD6713AD}"/>
              </a:ext>
            </a:extLst>
          </p:cNvPr>
          <p:cNvSpPr>
            <a:spLocks noGrp="1"/>
          </p:cNvSpPr>
          <p:nvPr>
            <p:ph idx="1"/>
          </p:nvPr>
        </p:nvSpPr>
        <p:spPr>
          <a:xfrm>
            <a:off x="171450" y="1978025"/>
            <a:ext cx="11887200" cy="4351338"/>
          </a:xfrm>
        </p:spPr>
        <p:txBody>
          <a:bodyPr/>
          <a:lstStyle/>
          <a:p>
            <a:pPr marL="0" indent="0">
              <a:buNone/>
            </a:pPr>
            <a:r>
              <a:rPr lang="en-GB" sz="4400" b="1" dirty="0"/>
              <a:t>1</a:t>
            </a:r>
            <a:r>
              <a:rPr lang="en-GB" sz="4800" b="1" dirty="0"/>
              <a:t>)  control  did  the women  imams the ?</a:t>
            </a:r>
          </a:p>
          <a:p>
            <a:pPr marL="0" indent="0">
              <a:buNone/>
            </a:pPr>
            <a:r>
              <a:rPr lang="en-GB" sz="4800" b="1" dirty="0"/>
              <a:t>2) imams with  did many how  work she ?</a:t>
            </a:r>
          </a:p>
          <a:p>
            <a:pPr marL="0" indent="0">
              <a:buNone/>
            </a:pPr>
            <a:r>
              <a:rPr lang="en-GB" sz="4800" b="1" dirty="0"/>
              <a:t>3) centres  against imams the Jamila’s are ?</a:t>
            </a:r>
          </a:p>
          <a:p>
            <a:pPr marL="0" indent="0">
              <a:buNone/>
            </a:pPr>
            <a:r>
              <a:rPr lang="en-GB" sz="4800" b="1" dirty="0"/>
              <a:t>4) Taliban girls to school let go the did ?</a:t>
            </a:r>
          </a:p>
          <a:p>
            <a:pPr marL="0" indent="0">
              <a:buNone/>
            </a:pPr>
            <a:r>
              <a:rPr lang="en-GB" sz="4800" b="1" dirty="0"/>
              <a:t>5) lives now are better women’s ?</a:t>
            </a:r>
          </a:p>
          <a:p>
            <a:pPr marL="0" indent="0">
              <a:buNone/>
            </a:pPr>
            <a:endParaRPr lang="en-GB" dirty="0"/>
          </a:p>
        </p:txBody>
      </p:sp>
      <p:pic>
        <p:nvPicPr>
          <p:cNvPr id="4" name="Picture 3">
            <a:extLst>
              <a:ext uri="{FF2B5EF4-FFF2-40B4-BE49-F238E27FC236}">
                <a16:creationId xmlns:a16="http://schemas.microsoft.com/office/drawing/2014/main" id="{7AEC3CB8-0BFA-444E-A10D-82CC1E833B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3016" y="982817"/>
            <a:ext cx="1895634" cy="995208"/>
          </a:xfrm>
          <a:prstGeom prst="rect">
            <a:avLst/>
          </a:prstGeom>
        </p:spPr>
      </p:pic>
    </p:spTree>
    <p:extLst>
      <p:ext uri="{BB962C8B-B14F-4D97-AF65-F5344CB8AC3E}">
        <p14:creationId xmlns:p14="http://schemas.microsoft.com/office/powerpoint/2010/main" val="1411904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3A926-D1DB-46F5-901C-E5601EAC1354}"/>
              </a:ext>
            </a:extLst>
          </p:cNvPr>
          <p:cNvSpPr>
            <a:spLocks noGrp="1"/>
          </p:cNvSpPr>
          <p:nvPr>
            <p:ph type="title"/>
          </p:nvPr>
        </p:nvSpPr>
        <p:spPr>
          <a:xfrm>
            <a:off x="838200" y="365125"/>
            <a:ext cx="10515600" cy="45719"/>
          </a:xfrm>
        </p:spPr>
        <p:txBody>
          <a:bodyPr>
            <a:normAutofit fontScale="90000"/>
          </a:bodyPr>
          <a:lstStyle/>
          <a:p>
            <a:endParaRPr lang="en-GB" b="1" dirty="0"/>
          </a:p>
        </p:txBody>
      </p:sp>
      <p:sp>
        <p:nvSpPr>
          <p:cNvPr id="3" name="Content Placeholder 2">
            <a:extLst>
              <a:ext uri="{FF2B5EF4-FFF2-40B4-BE49-F238E27FC236}">
                <a16:creationId xmlns:a16="http://schemas.microsoft.com/office/drawing/2014/main" id="{8FB192AF-75CB-4083-8AB8-84F742536487}"/>
              </a:ext>
            </a:extLst>
          </p:cNvPr>
          <p:cNvSpPr>
            <a:spLocks noGrp="1"/>
          </p:cNvSpPr>
          <p:nvPr>
            <p:ph idx="1"/>
          </p:nvPr>
        </p:nvSpPr>
        <p:spPr>
          <a:xfrm>
            <a:off x="0" y="609600"/>
            <a:ext cx="12039600" cy="6019800"/>
          </a:xfrm>
        </p:spPr>
        <p:txBody>
          <a:bodyPr>
            <a:normAutofit fontScale="92500" lnSpcReduction="20000"/>
          </a:bodyPr>
          <a:lstStyle/>
          <a:p>
            <a:pPr marL="0" indent="0">
              <a:buNone/>
            </a:pPr>
            <a:r>
              <a:rPr lang="en-GB" sz="3900" dirty="0"/>
              <a:t>She started by talking to the imams who were continuing with the ideas of controlling women. She now works with a group of more than 6,000 imams in 22 provinces. They all tell the men it’s a good idea to bring their wives and daughters to the centres. </a:t>
            </a:r>
          </a:p>
          <a:p>
            <a:pPr marL="0" indent="0">
              <a:buNone/>
            </a:pPr>
            <a:r>
              <a:rPr lang="en-GB" sz="3900" dirty="0"/>
              <a:t>Educating women in Afghanistan is full of difficulties. With the Taliban, they beat women for leaving the house and they banned girls from schools. But 16 years after the fall of the Taliban, the old ideas are still very strong. </a:t>
            </a:r>
          </a:p>
          <a:p>
            <a:pPr marL="0" indent="0">
              <a:buNone/>
            </a:pPr>
            <a:r>
              <a:rPr lang="en-GB" sz="3900" dirty="0"/>
              <a:t>‘Women in Afghanistan face domestic violence every day,’ she says. ‘They are not allowed to do any social activities and so they are prisoners. After the past 40 years, as this country passed through wars, those problems are worse.’ </a:t>
            </a:r>
          </a:p>
          <a:p>
            <a:pPr marL="0" indent="0">
              <a:buNone/>
            </a:pPr>
            <a:endParaRPr lang="en-GB" dirty="0"/>
          </a:p>
        </p:txBody>
      </p:sp>
    </p:spTree>
    <p:extLst>
      <p:ext uri="{BB962C8B-B14F-4D97-AF65-F5344CB8AC3E}">
        <p14:creationId xmlns:p14="http://schemas.microsoft.com/office/powerpoint/2010/main" val="2440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A0B11-C377-4EA5-A99D-03E8776D591B}"/>
              </a:ext>
            </a:extLst>
          </p:cNvPr>
          <p:cNvSpPr>
            <a:spLocks noGrp="1"/>
          </p:cNvSpPr>
          <p:nvPr>
            <p:ph type="title"/>
          </p:nvPr>
        </p:nvSpPr>
        <p:spPr>
          <a:xfrm>
            <a:off x="838200" y="365125"/>
            <a:ext cx="10515600" cy="682625"/>
          </a:xfrm>
        </p:spPr>
        <p:txBody>
          <a:bodyPr>
            <a:normAutofit fontScale="90000"/>
          </a:bodyPr>
          <a:lstStyle/>
          <a:p>
            <a:r>
              <a:rPr lang="en-GB" b="1" dirty="0">
                <a:solidFill>
                  <a:srgbClr val="7030A0"/>
                </a:solidFill>
              </a:rPr>
              <a:t>Here are some interview questions for Jamila. Read the text and write her answers:</a:t>
            </a:r>
          </a:p>
        </p:txBody>
      </p:sp>
      <p:sp>
        <p:nvSpPr>
          <p:cNvPr id="3" name="Content Placeholder 2">
            <a:extLst>
              <a:ext uri="{FF2B5EF4-FFF2-40B4-BE49-F238E27FC236}">
                <a16:creationId xmlns:a16="http://schemas.microsoft.com/office/drawing/2014/main" id="{1C4F28E0-076E-428F-9282-538BF38B4EA4}"/>
              </a:ext>
            </a:extLst>
          </p:cNvPr>
          <p:cNvSpPr>
            <a:spLocks noGrp="1"/>
          </p:cNvSpPr>
          <p:nvPr>
            <p:ph idx="1"/>
          </p:nvPr>
        </p:nvSpPr>
        <p:spPr>
          <a:xfrm>
            <a:off x="838200" y="1465262"/>
            <a:ext cx="10515600" cy="5468938"/>
          </a:xfrm>
        </p:spPr>
        <p:txBody>
          <a:bodyPr>
            <a:normAutofit lnSpcReduction="10000"/>
          </a:bodyPr>
          <a:lstStyle/>
          <a:p>
            <a:pPr marL="514350" indent="-514350">
              <a:buAutoNum type="arabicParenR"/>
            </a:pPr>
            <a:r>
              <a:rPr lang="en-GB" sz="4000" b="1" dirty="0"/>
              <a:t>Have you always lived in Afghanistan?.</a:t>
            </a:r>
          </a:p>
          <a:p>
            <a:pPr marL="514350" indent="-514350">
              <a:buAutoNum type="arabicParenR"/>
            </a:pPr>
            <a:r>
              <a:rPr lang="en-GB" sz="4000" b="1" dirty="0"/>
              <a:t>Do you know Arabic?</a:t>
            </a:r>
          </a:p>
          <a:p>
            <a:pPr marL="514350" indent="-514350">
              <a:buAutoNum type="arabicParenR"/>
            </a:pPr>
            <a:r>
              <a:rPr lang="en-GB" sz="4000" b="1" dirty="0"/>
              <a:t>Did anything surprise you when you read the Qur’an?</a:t>
            </a:r>
          </a:p>
          <a:p>
            <a:pPr marL="514350" indent="-514350">
              <a:buAutoNum type="arabicParenR"/>
            </a:pPr>
            <a:r>
              <a:rPr lang="en-GB" sz="4000" b="1" dirty="0"/>
              <a:t>Where did you start your first women’s centre?</a:t>
            </a:r>
          </a:p>
          <a:p>
            <a:pPr marL="514350" indent="-514350">
              <a:buAutoNum type="arabicParenR"/>
            </a:pPr>
            <a:r>
              <a:rPr lang="en-GB" sz="4000" b="1" dirty="0"/>
              <a:t>Who helped you most to start the centres?</a:t>
            </a:r>
          </a:p>
          <a:p>
            <a:pPr marL="514350" indent="-514350">
              <a:buAutoNum type="arabicParenR"/>
            </a:pPr>
            <a:r>
              <a:rPr lang="en-GB" sz="4000" b="1" dirty="0"/>
              <a:t>How many centres are there now?</a:t>
            </a:r>
          </a:p>
          <a:p>
            <a:pPr marL="514350" indent="-514350">
              <a:buAutoNum type="arabicParenR"/>
            </a:pPr>
            <a:r>
              <a:rPr lang="en-GB" sz="4000" b="1" dirty="0"/>
              <a:t>What is the most difficult part of your work?</a:t>
            </a:r>
          </a:p>
          <a:p>
            <a:endParaRPr lang="en-GB" dirty="0"/>
          </a:p>
        </p:txBody>
      </p:sp>
      <p:pic>
        <p:nvPicPr>
          <p:cNvPr id="5" name="Picture 4">
            <a:extLst>
              <a:ext uri="{FF2B5EF4-FFF2-40B4-BE49-F238E27FC236}">
                <a16:creationId xmlns:a16="http://schemas.microsoft.com/office/drawing/2014/main" id="{F795B61E-1BEB-489F-871F-BDE0F9BFD6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5504" y="891458"/>
            <a:ext cx="1895634" cy="995208"/>
          </a:xfrm>
          <a:prstGeom prst="rect">
            <a:avLst/>
          </a:prstGeom>
        </p:spPr>
      </p:pic>
    </p:spTree>
    <p:extLst>
      <p:ext uri="{BB962C8B-B14F-4D97-AF65-F5344CB8AC3E}">
        <p14:creationId xmlns:p14="http://schemas.microsoft.com/office/powerpoint/2010/main" val="2837038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CEC06A-683F-434C-94E8-BE7610D7B87F}"/>
              </a:ext>
            </a:extLst>
          </p:cNvPr>
          <p:cNvSpPr/>
          <p:nvPr/>
        </p:nvSpPr>
        <p:spPr>
          <a:xfrm>
            <a:off x="0" y="0"/>
            <a:ext cx="12192000" cy="5509200"/>
          </a:xfrm>
          <a:prstGeom prst="rect">
            <a:avLst/>
          </a:prstGeom>
        </p:spPr>
        <p:txBody>
          <a:bodyPr wrap="square">
            <a:spAutoFit/>
          </a:bodyPr>
          <a:lstStyle/>
          <a:p>
            <a:r>
              <a:rPr lang="en-GB" sz="3200" b="1" dirty="0"/>
              <a:t>Back in Afghanistan, she started a centre in </a:t>
            </a:r>
            <a:r>
              <a:rPr lang="en-GB" sz="3200" b="1" dirty="0" err="1"/>
              <a:t>Ghazni</a:t>
            </a:r>
            <a:r>
              <a:rPr lang="en-GB" sz="3200" b="1" dirty="0"/>
              <a:t>. ‘Even my own cousins, neighbours, and the imam, who all knew me, were against me and my work. I was working for change and I had to fight,’ she says. ‘I decided to talk to the imam rather than talking to each person individually.’ </a:t>
            </a:r>
          </a:p>
          <a:p>
            <a:r>
              <a:rPr lang="en-GB" sz="3200" b="1" dirty="0"/>
              <a:t>She invited the imam to the centre, though he was too embarrassed to meet a woman. ‘I told him, “If you can find one verse from the Qur’an that says education is bad, then I’ll stop now and give you the key of this centre”.’ </a:t>
            </a:r>
          </a:p>
          <a:p>
            <a:r>
              <a:rPr lang="en-GB" sz="3200" b="1" dirty="0"/>
              <a:t>He was surprised by how much Afghani knew about Islam. He began to ask men to let their wives and daughters come to the centre. </a:t>
            </a:r>
          </a:p>
        </p:txBody>
      </p:sp>
    </p:spTree>
    <p:extLst>
      <p:ext uri="{BB962C8B-B14F-4D97-AF65-F5344CB8AC3E}">
        <p14:creationId xmlns:p14="http://schemas.microsoft.com/office/powerpoint/2010/main" val="17371694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2791</TotalTime>
  <Words>1192</Words>
  <Application>Microsoft Office PowerPoint</Application>
  <PresentationFormat>Widescreen</PresentationFormat>
  <Paragraphs>100</Paragraphs>
  <Slides>12</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Century Gothic</vt:lpstr>
      <vt:lpstr>Office Theme</vt:lpstr>
      <vt:lpstr>Jamila Afghani</vt:lpstr>
      <vt:lpstr>       This lesson:</vt:lpstr>
      <vt:lpstr>      Match definitions to the words:</vt:lpstr>
      <vt:lpstr>  What do you think? True or false? Discuss with a neighbour. Then read and check:  </vt:lpstr>
      <vt:lpstr>PowerPoint Presentation</vt:lpstr>
      <vt:lpstr>Put the words in the questions in the right order. Then read to find the answers:</vt:lpstr>
      <vt:lpstr>PowerPoint Presentation</vt:lpstr>
      <vt:lpstr>Here are some interview questions for Jamila. Read the text and write her answers:</vt:lpstr>
      <vt:lpstr>PowerPoint Presentation</vt:lpstr>
      <vt:lpstr>PowerPoint Presentation</vt:lpstr>
      <vt:lpstr>Introducing Jamila Afghani to your class.</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107</cp:revision>
  <dcterms:created xsi:type="dcterms:W3CDTF">2017-07-24T14:08:12Z</dcterms:created>
  <dcterms:modified xsi:type="dcterms:W3CDTF">2017-11-05T11:06:26Z</dcterms:modified>
</cp:coreProperties>
</file>